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058400" cx="7772400"/>
  <p:notesSz cx="6858000" cy="9144000"/>
  <p:embeddedFontLst>
    <p:embeddedFont>
      <p:font typeface="Halant"/>
      <p:regular r:id="rId9"/>
      <p:bold r:id="rId10"/>
    </p:embeddedFont>
    <p:embeddedFont>
      <p:font typeface="Plus Jakarta Sans"/>
      <p:regular r:id="rId11"/>
      <p:bold r:id="rId12"/>
      <p:italic r:id="rId13"/>
      <p:boldItalic r:id="rId14"/>
    </p:embeddedFont>
    <p:embeddedFont>
      <p:font typeface="Inter"/>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76EE445-6FF6-4017-AF8F-1631BC9EE55A}">
  <a:tblStyle styleId="{C76EE445-6FF6-4017-AF8F-1631BC9EE55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PlusJakartaSans-regular.fntdata"/><Relationship Id="rId10" Type="http://schemas.openxmlformats.org/officeDocument/2006/relationships/font" Target="fonts/Halant-bold.fntdata"/><Relationship Id="rId13" Type="http://schemas.openxmlformats.org/officeDocument/2006/relationships/font" Target="fonts/PlusJakartaSans-italic.fntdata"/><Relationship Id="rId12" Type="http://schemas.openxmlformats.org/officeDocument/2006/relationships/font" Target="fonts/PlusJakartaSans-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Halant-regular.fntdata"/><Relationship Id="rId15" Type="http://schemas.openxmlformats.org/officeDocument/2006/relationships/font" Target="fonts/Inter-regular.fntdata"/><Relationship Id="rId14" Type="http://schemas.openxmlformats.org/officeDocument/2006/relationships/font" Target="fonts/PlusJakartaSans-boldItalic.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Inter-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6e124c65c6_0_1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6e124c65c6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28169410e6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28169410e6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What is Historical </a:t>
            </a:r>
            <a:r>
              <a:rPr lang="en" sz="2500">
                <a:solidFill>
                  <a:schemeClr val="dk1"/>
                </a:solidFill>
                <a:latin typeface="Plus Jakarta Sans"/>
                <a:ea typeface="Plus Jakarta Sans"/>
                <a:cs typeface="Plus Jakarta Sans"/>
                <a:sym typeface="Plus Jakarta Sans"/>
              </a:rPr>
              <a:t>Empathy</a:t>
            </a:r>
            <a:r>
              <a:rPr lang="en" sz="2500">
                <a:solidFill>
                  <a:schemeClr val="dk1"/>
                </a:solidFill>
                <a:latin typeface="Plus Jakarta Sans"/>
                <a:ea typeface="Plus Jakarta Sans"/>
                <a:cs typeface="Plus Jakarta Sans"/>
                <a:sym typeface="Plus Jakarta Sans"/>
              </a:rPr>
              <a:t>?</a:t>
            </a:r>
            <a:endParaRPr sz="1700">
              <a:solidFill>
                <a:schemeClr val="dk1"/>
              </a:solidFill>
              <a:latin typeface="Halant"/>
              <a:ea typeface="Halant"/>
              <a:cs typeface="Halant"/>
              <a:sym typeface="Halant"/>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9" name="Google Shape;59;p13"/>
          <p:cNvSpPr txBox="1"/>
          <p:nvPr/>
        </p:nvSpPr>
        <p:spPr>
          <a:xfrm>
            <a:off x="1823575" y="1212088"/>
            <a:ext cx="5453400" cy="12411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a:solidFill>
                  <a:srgbClr val="000000"/>
                </a:solidFill>
                <a:latin typeface="Inter"/>
                <a:ea typeface="Inter"/>
                <a:cs typeface="Inter"/>
                <a:sym typeface="Inter"/>
              </a:rPr>
              <a:t>Quick Definition: </a:t>
            </a:r>
            <a:r>
              <a:rPr lang="en">
                <a:solidFill>
                  <a:srgbClr val="000000"/>
                </a:solidFill>
                <a:latin typeface="Inter"/>
                <a:ea typeface="Inter"/>
                <a:cs typeface="Inter"/>
                <a:sym typeface="Inter"/>
              </a:rPr>
              <a:t>Thinking </a:t>
            </a:r>
            <a:r>
              <a:rPr lang="en">
                <a:solidFill>
                  <a:srgbClr val="000000"/>
                </a:solidFill>
                <a:latin typeface="Inter"/>
                <a:ea typeface="Inter"/>
                <a:cs typeface="Inter"/>
                <a:sym typeface="Inter"/>
              </a:rPr>
              <a:t>historical</a:t>
            </a:r>
            <a:r>
              <a:rPr lang="en">
                <a:solidFill>
                  <a:srgbClr val="000000"/>
                </a:solidFill>
                <a:latin typeface="Inter"/>
                <a:ea typeface="Inter"/>
                <a:cs typeface="Inter"/>
                <a:sym typeface="Inter"/>
              </a:rPr>
              <a:t>ly</a:t>
            </a:r>
            <a:r>
              <a:rPr lang="en">
                <a:latin typeface="Inter"/>
                <a:ea typeface="Inter"/>
                <a:cs typeface="Inter"/>
                <a:sym typeface="Inter"/>
              </a:rPr>
              <a:t> means seeking to understand the past on its own terms by considering the context and perspectives of the era. It also means being aware of our own point of view to avoid presentism in our evaluation of the past.</a:t>
            </a:r>
            <a:endParaRPr>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p:txBody>
      </p:sp>
      <p:graphicFrame>
        <p:nvGraphicFramePr>
          <p:cNvPr id="60" name="Google Shape;60;p13"/>
          <p:cNvGraphicFramePr/>
          <p:nvPr/>
        </p:nvGraphicFramePr>
        <p:xfrm>
          <a:off x="417600" y="7265138"/>
          <a:ext cx="3000000" cy="3000000"/>
        </p:xfrm>
        <a:graphic>
          <a:graphicData uri="http://schemas.openxmlformats.org/drawingml/2006/table">
            <a:tbl>
              <a:tblPr>
                <a:noFill/>
                <a:tableStyleId>{C76EE445-6FF6-4017-AF8F-1631BC9EE55A}</a:tableStyleId>
              </a:tblPr>
              <a:tblGrid>
                <a:gridCol w="3468600"/>
                <a:gridCol w="3468600"/>
              </a:tblGrid>
              <a:tr h="725500">
                <a:tc>
                  <a:txBody>
                    <a:bodyPr/>
                    <a:lstStyle/>
                    <a:p>
                      <a:pPr indent="0" lvl="0" marL="0" rtl="0" algn="l">
                        <a:spcBef>
                          <a:spcPts val="0"/>
                        </a:spcBef>
                        <a:spcAft>
                          <a:spcPts val="0"/>
                        </a:spcAft>
                        <a:buNone/>
                      </a:pPr>
                      <a:r>
                        <a:rPr lang="en" sz="1000">
                          <a:latin typeface="Inter"/>
                          <a:ea typeface="Inter"/>
                          <a:cs typeface="Inter"/>
                          <a:sym typeface="Inter"/>
                        </a:rPr>
                        <a:t>Imagine you met someone from another country and learned that they have a different value about a particular issue. What is one question you could ask them to better understand why</a:t>
                      </a:r>
                      <a:r>
                        <a:rPr lang="en" sz="1000">
                          <a:latin typeface="Inter"/>
                          <a:ea typeface="Inter"/>
                          <a:cs typeface="Inter"/>
                          <a:sym typeface="Inter"/>
                        </a:rPr>
                        <a:t>?</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If you were studying the impact of the American Revolution, what are three potential sources that could best describe this historical moment?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07500">
                <a:tc>
                  <a:txBody>
                    <a:bodyPr/>
                    <a:lstStyle/>
                    <a:p>
                      <a:pPr indent="0" lvl="0" marL="0" rtl="0" algn="l">
                        <a:spcBef>
                          <a:spcPts val="0"/>
                        </a:spcBef>
                        <a:spcAft>
                          <a:spcPts val="0"/>
                        </a:spcAft>
                        <a:buNone/>
                      </a:pPr>
                      <a:r>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61" name="Google Shape;61;p13"/>
          <p:cNvSpPr txBox="1"/>
          <p:nvPr/>
        </p:nvSpPr>
        <p:spPr>
          <a:xfrm>
            <a:off x="505325" y="2745463"/>
            <a:ext cx="1961700" cy="7689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Presentism </a:t>
            </a:r>
            <a:r>
              <a:rPr lang="en" sz="1200">
                <a:latin typeface="Inter"/>
                <a:ea typeface="Inter"/>
                <a:cs typeface="Inter"/>
                <a:sym typeface="Inter"/>
              </a:rPr>
              <a:t>is imposing present day standards on the past.</a:t>
            </a:r>
            <a:endParaRPr sz="1200">
              <a:latin typeface="Inter"/>
              <a:ea typeface="Inter"/>
              <a:cs typeface="Inter"/>
              <a:sym typeface="Inter"/>
            </a:endParaRPr>
          </a:p>
        </p:txBody>
      </p:sp>
      <p:sp>
        <p:nvSpPr>
          <p:cNvPr id="62" name="Google Shape;62;p13"/>
          <p:cNvSpPr txBox="1"/>
          <p:nvPr/>
        </p:nvSpPr>
        <p:spPr>
          <a:xfrm>
            <a:off x="528250" y="676491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63" name="Google Shape;63;p13"/>
          <p:cNvSpPr txBox="1"/>
          <p:nvPr/>
        </p:nvSpPr>
        <p:spPr>
          <a:xfrm>
            <a:off x="469050" y="4791113"/>
            <a:ext cx="19617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ask: “Why did a person or group, given their circumstances, act a certain way?”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Yeager and Foster, 2001.</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64" name="Google Shape;64;p13"/>
          <p:cNvSpPr txBox="1"/>
          <p:nvPr/>
        </p:nvSpPr>
        <p:spPr>
          <a:xfrm>
            <a:off x="3044875" y="2744138"/>
            <a:ext cx="4232100" cy="768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are humble and aware of their own personal assumptions and contexts as they study the past.</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Levesque, 2008.</a:t>
            </a:r>
            <a:endParaRPr sz="1200">
              <a:latin typeface="Inter"/>
              <a:ea typeface="Inter"/>
              <a:cs typeface="Inter"/>
              <a:sym typeface="Inter"/>
            </a:endParaRPr>
          </a:p>
        </p:txBody>
      </p:sp>
      <p:sp>
        <p:nvSpPr>
          <p:cNvPr id="65" name="Google Shape;65;p13"/>
          <p:cNvSpPr txBox="1"/>
          <p:nvPr/>
        </p:nvSpPr>
        <p:spPr>
          <a:xfrm>
            <a:off x="2647800" y="3897263"/>
            <a:ext cx="2476800" cy="540900"/>
          </a:xfrm>
          <a:prstGeom prst="rect">
            <a:avLst/>
          </a:prstGeom>
          <a:solidFill>
            <a:srgbClr val="FFFFFF"/>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Thinking Historically means listening to the past.</a:t>
            </a:r>
            <a:endParaRPr sz="2500">
              <a:latin typeface="Courier New"/>
              <a:ea typeface="Courier New"/>
              <a:cs typeface="Courier New"/>
              <a:sym typeface="Courier New"/>
            </a:endParaRPr>
          </a:p>
        </p:txBody>
      </p:sp>
      <p:sp>
        <p:nvSpPr>
          <p:cNvPr id="66" name="Google Shape;66;p13"/>
          <p:cNvSpPr txBox="1"/>
          <p:nvPr/>
        </p:nvSpPr>
        <p:spPr>
          <a:xfrm>
            <a:off x="2737201" y="4788488"/>
            <a:ext cx="22980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Historians look for multiple sources of evidence, such as by considering counter narratives or alternate perspectives, to better understand the past.</a:t>
            </a:r>
            <a:endParaRPr sz="1100">
              <a:latin typeface="Inter"/>
              <a:ea typeface="Inter"/>
              <a:cs typeface="Inter"/>
              <a:sym typeface="Inter"/>
            </a:endParaRPr>
          </a:p>
        </p:txBody>
      </p:sp>
      <p:sp>
        <p:nvSpPr>
          <p:cNvPr id="67" name="Google Shape;67;p13"/>
          <p:cNvSpPr txBox="1"/>
          <p:nvPr/>
        </p:nvSpPr>
        <p:spPr>
          <a:xfrm>
            <a:off x="5341650" y="4791113"/>
            <a:ext cx="19617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t>
            </a:r>
            <a:r>
              <a:rPr i="1" lang="en" sz="1200">
                <a:solidFill>
                  <a:schemeClr val="dk1"/>
                </a:solidFill>
                <a:latin typeface="Inter"/>
                <a:ea typeface="Inter"/>
                <a:cs typeface="Inter"/>
                <a:sym typeface="Inter"/>
              </a:rPr>
              <a:t>can</a:t>
            </a:r>
            <a:r>
              <a:rPr lang="en" sz="1200">
                <a:solidFill>
                  <a:schemeClr val="dk1"/>
                </a:solidFill>
                <a:latin typeface="Inter"/>
                <a:ea typeface="Inter"/>
                <a:cs typeface="Inter"/>
                <a:sym typeface="Inter"/>
              </a:rPr>
              <a:t> make moral judgements of the past, but must do so thoughtfully and be honest about their own moral position.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cxnSp>
        <p:nvCxnSpPr>
          <p:cNvPr id="68" name="Google Shape;68;p13"/>
          <p:cNvCxnSpPr>
            <a:stCxn id="65" idx="2"/>
            <a:endCxn id="63" idx="0"/>
          </p:cNvCxnSpPr>
          <p:nvPr/>
        </p:nvCxnSpPr>
        <p:spPr>
          <a:xfrm flipH="1">
            <a:off x="1449900" y="4438163"/>
            <a:ext cx="2436300" cy="353100"/>
          </a:xfrm>
          <a:prstGeom prst="straightConnector1">
            <a:avLst/>
          </a:prstGeom>
          <a:noFill/>
          <a:ln cap="flat" cmpd="sng" w="9525">
            <a:solidFill>
              <a:srgbClr val="595959"/>
            </a:solidFill>
            <a:prstDash val="solid"/>
            <a:round/>
            <a:headEnd len="med" w="med" type="none"/>
            <a:tailEnd len="med" w="med" type="triangle"/>
          </a:ln>
        </p:spPr>
      </p:cxnSp>
      <p:cxnSp>
        <p:nvCxnSpPr>
          <p:cNvPr id="69" name="Google Shape;69;p13"/>
          <p:cNvCxnSpPr>
            <a:stCxn id="65" idx="2"/>
            <a:endCxn id="67" idx="0"/>
          </p:cNvCxnSpPr>
          <p:nvPr/>
        </p:nvCxnSpPr>
        <p:spPr>
          <a:xfrm>
            <a:off x="3886200" y="4438163"/>
            <a:ext cx="2436300" cy="353100"/>
          </a:xfrm>
          <a:prstGeom prst="straightConnector1">
            <a:avLst/>
          </a:prstGeom>
          <a:noFill/>
          <a:ln cap="flat" cmpd="sng" w="9525">
            <a:solidFill>
              <a:srgbClr val="595959"/>
            </a:solidFill>
            <a:prstDash val="solid"/>
            <a:round/>
            <a:headEnd len="med" w="med" type="none"/>
            <a:tailEnd len="med" w="med" type="triangle"/>
          </a:ln>
        </p:spPr>
      </p:cxnSp>
      <p:cxnSp>
        <p:nvCxnSpPr>
          <p:cNvPr id="70" name="Google Shape;70;p13"/>
          <p:cNvCxnSpPr>
            <a:stCxn id="65" idx="2"/>
            <a:endCxn id="66" idx="0"/>
          </p:cNvCxnSpPr>
          <p:nvPr/>
        </p:nvCxnSpPr>
        <p:spPr>
          <a:xfrm>
            <a:off x="3886200" y="4438163"/>
            <a:ext cx="0" cy="350400"/>
          </a:xfrm>
          <a:prstGeom prst="straightConnector1">
            <a:avLst/>
          </a:prstGeom>
          <a:noFill/>
          <a:ln cap="flat" cmpd="sng" w="9525">
            <a:solidFill>
              <a:srgbClr val="595959"/>
            </a:solidFill>
            <a:prstDash val="solid"/>
            <a:round/>
            <a:headEnd len="med" w="med" type="none"/>
            <a:tailEnd len="med" w="med" type="triangle"/>
          </a:ln>
        </p:spPr>
      </p:cxnSp>
      <p:sp>
        <p:nvSpPr>
          <p:cNvPr id="71" name="Google Shape;71;p13"/>
          <p:cNvSpPr txBox="1"/>
          <p:nvPr/>
        </p:nvSpPr>
        <p:spPr>
          <a:xfrm>
            <a:off x="2111425" y="6280325"/>
            <a:ext cx="5191800" cy="600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practice historical empathy, we acknowledge how our present lens may impact the way we study and evaluate the past.</a:t>
            </a:r>
            <a:endParaRPr sz="1200">
              <a:latin typeface="Plus Jakarta Sans"/>
              <a:ea typeface="Plus Jakarta Sans"/>
              <a:cs typeface="Plus Jakarta Sans"/>
              <a:sym typeface="Plus Jakarta Sans"/>
            </a:endParaRPr>
          </a:p>
        </p:txBody>
      </p:sp>
      <p:pic>
        <p:nvPicPr>
          <p:cNvPr id="72" name="Google Shape;72;p13"/>
          <p:cNvPicPr preferRelativeResize="0"/>
          <p:nvPr/>
        </p:nvPicPr>
        <p:blipFill>
          <a:blip r:embed="rId5">
            <a:alphaModFix/>
          </a:blip>
          <a:stretch>
            <a:fillRect/>
          </a:stretch>
        </p:blipFill>
        <p:spPr>
          <a:xfrm>
            <a:off x="476800" y="1212088"/>
            <a:ext cx="1241100" cy="12411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sp>
        <p:nvSpPr>
          <p:cNvPr id="77" name="Google Shape;77;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              </a:t>
            </a:r>
            <a:r>
              <a:rPr lang="en" sz="2500">
                <a:solidFill>
                  <a:schemeClr val="dk1"/>
                </a:solidFill>
                <a:latin typeface="Plus Jakarta Sans"/>
                <a:ea typeface="Plus Jakarta Sans"/>
                <a:cs typeface="Plus Jakarta Sans"/>
                <a:sym typeface="Plus Jakarta Sans"/>
              </a:rPr>
              <a:t>What is Historical </a:t>
            </a:r>
            <a:r>
              <a:rPr lang="en" sz="2500">
                <a:solidFill>
                  <a:schemeClr val="dk1"/>
                </a:solidFill>
                <a:latin typeface="Plus Jakarta Sans"/>
                <a:ea typeface="Plus Jakarta Sans"/>
                <a:cs typeface="Plus Jakarta Sans"/>
                <a:sym typeface="Plus Jakarta Sans"/>
              </a:rPr>
              <a:t>Empathy</a:t>
            </a:r>
            <a:r>
              <a:rPr lang="en" sz="2500">
                <a:solidFill>
                  <a:schemeClr val="dk1"/>
                </a:solidFill>
                <a:latin typeface="Plus Jakarta Sans"/>
                <a:ea typeface="Plus Jakarta Sans"/>
                <a:cs typeface="Plus Jakarta Sans"/>
                <a:sym typeface="Plus Jakarta Sans"/>
              </a:rPr>
              <a:t>? (Exemplar)</a:t>
            </a:r>
            <a:endParaRPr sz="1700">
              <a:solidFill>
                <a:schemeClr val="dk1"/>
              </a:solidFill>
              <a:latin typeface="Halant"/>
              <a:ea typeface="Halant"/>
              <a:cs typeface="Halant"/>
              <a:sym typeface="Halant"/>
            </a:endParaRPr>
          </a:p>
        </p:txBody>
      </p:sp>
      <p:sp>
        <p:nvSpPr>
          <p:cNvPr id="78" name="Google Shape;7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500">
              <a:solidFill>
                <a:srgbClr val="666666"/>
              </a:solidFill>
              <a:latin typeface="Inter"/>
              <a:ea typeface="Inter"/>
              <a:cs typeface="Inter"/>
              <a:sym typeface="Inter"/>
            </a:endParaRPr>
          </a:p>
        </p:txBody>
      </p:sp>
      <p:pic>
        <p:nvPicPr>
          <p:cNvPr id="79" name="Google Shape;79;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0" name="Google Shape;8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1" name="Google Shape;81;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82" name="Google Shape;82;p14"/>
          <p:cNvSpPr txBox="1"/>
          <p:nvPr/>
        </p:nvSpPr>
        <p:spPr>
          <a:xfrm>
            <a:off x="1823575" y="1212088"/>
            <a:ext cx="5453400" cy="1241100"/>
          </a:xfrm>
          <a:prstGeom prst="rect">
            <a:avLst/>
          </a:prstGeom>
          <a:solidFill>
            <a:srgbClr val="EFFEF9"/>
          </a:solid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a:solidFill>
                  <a:srgbClr val="000000"/>
                </a:solidFill>
                <a:latin typeface="Inter"/>
                <a:ea typeface="Inter"/>
                <a:cs typeface="Inter"/>
                <a:sym typeface="Inter"/>
              </a:rPr>
              <a:t>Quick Definition: </a:t>
            </a:r>
            <a:r>
              <a:rPr lang="en">
                <a:solidFill>
                  <a:srgbClr val="000000"/>
                </a:solidFill>
                <a:latin typeface="Inter"/>
                <a:ea typeface="Inter"/>
                <a:cs typeface="Inter"/>
                <a:sym typeface="Inter"/>
              </a:rPr>
              <a:t>Thinking </a:t>
            </a:r>
            <a:r>
              <a:rPr lang="en">
                <a:solidFill>
                  <a:srgbClr val="000000"/>
                </a:solidFill>
                <a:latin typeface="Inter"/>
                <a:ea typeface="Inter"/>
                <a:cs typeface="Inter"/>
                <a:sym typeface="Inter"/>
              </a:rPr>
              <a:t>historical</a:t>
            </a:r>
            <a:r>
              <a:rPr lang="en">
                <a:solidFill>
                  <a:srgbClr val="000000"/>
                </a:solidFill>
                <a:latin typeface="Inter"/>
                <a:ea typeface="Inter"/>
                <a:cs typeface="Inter"/>
                <a:sym typeface="Inter"/>
              </a:rPr>
              <a:t>ly</a:t>
            </a:r>
            <a:r>
              <a:rPr lang="en">
                <a:latin typeface="Inter"/>
                <a:ea typeface="Inter"/>
                <a:cs typeface="Inter"/>
                <a:sym typeface="Inter"/>
              </a:rPr>
              <a:t> means seeking to understand the past on its own terms by considering the context and perspectives of the era. It also means being aware of our own point of view to avoid presentism in our evaluation of the past.</a:t>
            </a:r>
            <a:endParaRPr>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p:txBody>
      </p:sp>
      <p:graphicFrame>
        <p:nvGraphicFramePr>
          <p:cNvPr id="83" name="Google Shape;83;p14"/>
          <p:cNvGraphicFramePr/>
          <p:nvPr/>
        </p:nvGraphicFramePr>
        <p:xfrm>
          <a:off x="417600" y="7265138"/>
          <a:ext cx="3000000" cy="3000000"/>
        </p:xfrm>
        <a:graphic>
          <a:graphicData uri="http://schemas.openxmlformats.org/drawingml/2006/table">
            <a:tbl>
              <a:tblPr>
                <a:noFill/>
                <a:tableStyleId>{C76EE445-6FF6-4017-AF8F-1631BC9EE55A}</a:tableStyleId>
              </a:tblPr>
              <a:tblGrid>
                <a:gridCol w="3468600"/>
                <a:gridCol w="3468600"/>
              </a:tblGrid>
              <a:tr h="725500">
                <a:tc>
                  <a:txBody>
                    <a:bodyPr/>
                    <a:lstStyle/>
                    <a:p>
                      <a:pPr indent="0" lvl="0" marL="0" rtl="0" algn="l">
                        <a:spcBef>
                          <a:spcPts val="0"/>
                        </a:spcBef>
                        <a:spcAft>
                          <a:spcPts val="0"/>
                        </a:spcAft>
                        <a:buNone/>
                      </a:pPr>
                      <a:r>
                        <a:rPr lang="en" sz="1000">
                          <a:latin typeface="Inter"/>
                          <a:ea typeface="Inter"/>
                          <a:cs typeface="Inter"/>
                          <a:sym typeface="Inter"/>
                        </a:rPr>
                        <a:t>Imagine you met someone from another country and learned that they have a different value about a particular issue. What is one question you could ask them to better understand why</a:t>
                      </a:r>
                      <a:r>
                        <a:rPr lang="en" sz="1000">
                          <a:latin typeface="Inter"/>
                          <a:ea typeface="Inter"/>
                          <a:cs typeface="Inter"/>
                          <a:sym typeface="Inter"/>
                        </a:rPr>
                        <a:t>?</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If you were studying the impact of the American Revolution, what are three potential sources that could best describe this historical moment? </a:t>
                      </a:r>
                      <a:endParaRPr sz="1000">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07500">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 could ask them what in their background influenced their opinion. Then I would learn about what experiences they have had that have helped them form their </a:t>
                      </a:r>
                      <a:r>
                        <a:rPr b="1" lang="en" sz="1000">
                          <a:solidFill>
                            <a:srgbClr val="E95C3D"/>
                          </a:solidFill>
                          <a:latin typeface="Inter"/>
                          <a:ea typeface="Inter"/>
                          <a:cs typeface="Inter"/>
                          <a:sym typeface="Inter"/>
                        </a:rPr>
                        <a:t>opinion</a:t>
                      </a:r>
                      <a:r>
                        <a:rPr b="1" lang="en" sz="1000">
                          <a:solidFill>
                            <a:srgbClr val="E95C3D"/>
                          </a:solidFill>
                          <a:latin typeface="Inter"/>
                          <a:ea typeface="Inter"/>
                          <a:cs typeface="Inter"/>
                          <a:sym typeface="Inter"/>
                        </a:rPr>
                        <a:t>.</a:t>
                      </a:r>
                      <a:endParaRPr b="1" sz="1000">
                        <a:solidFill>
                          <a:srgbClr val="E95C3D"/>
                        </a:solidFill>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a:t>
                      </a:r>
                      <a:r>
                        <a:rPr b="1" lang="en" sz="1000">
                          <a:solidFill>
                            <a:srgbClr val="E95C3D"/>
                          </a:solidFill>
                          <a:latin typeface="Inter"/>
                          <a:ea typeface="Inter"/>
                          <a:cs typeface="Inter"/>
                          <a:sym typeface="Inter"/>
                        </a:rPr>
                        <a:t>Newspapers from the time period</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a:t>
                      </a:r>
                      <a:r>
                        <a:rPr b="1" lang="en" sz="1000">
                          <a:solidFill>
                            <a:srgbClr val="E95C3D"/>
                          </a:solidFill>
                          <a:latin typeface="Inter"/>
                          <a:ea typeface="Inter"/>
                          <a:cs typeface="Inter"/>
                          <a:sym typeface="Inter"/>
                        </a:rPr>
                        <a:t>A textbook</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3. </a:t>
                      </a:r>
                      <a:r>
                        <a:rPr b="1" lang="en" sz="1000">
                          <a:solidFill>
                            <a:srgbClr val="E95C3D"/>
                          </a:solidFill>
                          <a:latin typeface="Inter"/>
                          <a:ea typeface="Inter"/>
                          <a:cs typeface="Inter"/>
                          <a:sym typeface="Inter"/>
                        </a:rPr>
                        <a:t>Letters between people who lived through the Revolution</a:t>
                      </a:r>
                      <a:endParaRPr b="1" sz="1000">
                        <a:solidFill>
                          <a:srgbClr val="E95C3D"/>
                        </a:solidFill>
                        <a:latin typeface="Inter"/>
                        <a:ea typeface="Inter"/>
                        <a:cs typeface="Inter"/>
                        <a:sym typeface="Inter"/>
                      </a:endParaRPr>
                    </a:p>
                  </a:txBody>
                  <a:tcPr marT="109725" marB="109725" marR="109725" marL="1097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84" name="Google Shape;84;p14"/>
          <p:cNvSpPr txBox="1"/>
          <p:nvPr/>
        </p:nvSpPr>
        <p:spPr>
          <a:xfrm>
            <a:off x="505325" y="2745463"/>
            <a:ext cx="1961700" cy="7689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latin typeface="Inter"/>
                <a:ea typeface="Inter"/>
                <a:cs typeface="Inter"/>
                <a:sym typeface="Inter"/>
              </a:rPr>
              <a:t>Presentism </a:t>
            </a:r>
            <a:r>
              <a:rPr lang="en" sz="1200">
                <a:latin typeface="Inter"/>
                <a:ea typeface="Inter"/>
                <a:cs typeface="Inter"/>
                <a:sym typeface="Inter"/>
              </a:rPr>
              <a:t>is imposing present day standards on the past.</a:t>
            </a:r>
            <a:endParaRPr sz="1200">
              <a:latin typeface="Inter"/>
              <a:ea typeface="Inter"/>
              <a:cs typeface="Inter"/>
              <a:sym typeface="Inter"/>
            </a:endParaRPr>
          </a:p>
        </p:txBody>
      </p:sp>
      <p:sp>
        <p:nvSpPr>
          <p:cNvPr id="85" name="Google Shape;85;p14"/>
          <p:cNvSpPr txBox="1"/>
          <p:nvPr/>
        </p:nvSpPr>
        <p:spPr>
          <a:xfrm>
            <a:off x="528250" y="6764913"/>
            <a:ext cx="1138200" cy="400200"/>
          </a:xfrm>
          <a:prstGeom prst="rect">
            <a:avLst/>
          </a:prstGeom>
          <a:noFill/>
          <a:ln cap="flat" cmpd="sng" w="19050">
            <a:solidFill>
              <a:schemeClr val="accent1"/>
            </a:solidFill>
            <a:prstDash val="solid"/>
            <a:round/>
            <a:headEnd len="sm" w="sm" type="none"/>
            <a:tailEnd len="sm" w="sm" type="none"/>
          </a:ln>
        </p:spPr>
        <p:txBody>
          <a:bodyPr anchorCtr="0" anchor="ctr" bIns="109725" lIns="109725" spcFirstLastPara="1" rIns="109725" wrap="square" tIns="109725">
            <a:noAutofit/>
          </a:bodyPr>
          <a:lstStyle/>
          <a:p>
            <a:pPr indent="0" lvl="0" marL="0" rtl="0" algn="ctr">
              <a:spcBef>
                <a:spcPts val="0"/>
              </a:spcBef>
              <a:spcAft>
                <a:spcPts val="0"/>
              </a:spcAft>
              <a:buNone/>
            </a:pPr>
            <a:r>
              <a:rPr b="1" lang="en">
                <a:latin typeface="Plus Jakarta Sans"/>
                <a:ea typeface="Plus Jakarta Sans"/>
                <a:cs typeface="Plus Jakarta Sans"/>
                <a:sym typeface="Plus Jakarta Sans"/>
              </a:rPr>
              <a:t>Practice!</a:t>
            </a:r>
            <a:endParaRPr b="1">
              <a:latin typeface="Plus Jakarta Sans"/>
              <a:ea typeface="Plus Jakarta Sans"/>
              <a:cs typeface="Plus Jakarta Sans"/>
              <a:sym typeface="Plus Jakarta Sans"/>
            </a:endParaRPr>
          </a:p>
        </p:txBody>
      </p:sp>
      <p:sp>
        <p:nvSpPr>
          <p:cNvPr id="86" name="Google Shape;86;p14"/>
          <p:cNvSpPr txBox="1"/>
          <p:nvPr/>
        </p:nvSpPr>
        <p:spPr>
          <a:xfrm>
            <a:off x="469050" y="4791113"/>
            <a:ext cx="19617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ask: “Why did a person or group, given their circumstances, act a certain way?”</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Yeager and Foster, 2001.</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87" name="Google Shape;87;p14"/>
          <p:cNvSpPr txBox="1"/>
          <p:nvPr/>
        </p:nvSpPr>
        <p:spPr>
          <a:xfrm>
            <a:off x="3044875" y="2744138"/>
            <a:ext cx="4232100" cy="7689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are humble and aware of their own personal assumptions and contexts as they study the past.</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000">
                <a:solidFill>
                  <a:schemeClr val="dk1"/>
                </a:solidFill>
                <a:latin typeface="Inter"/>
                <a:ea typeface="Inter"/>
                <a:cs typeface="Inter"/>
                <a:sym typeface="Inter"/>
              </a:rPr>
              <a:t>Levesque, 2008.</a:t>
            </a:r>
            <a:endParaRPr sz="1200">
              <a:latin typeface="Inter"/>
              <a:ea typeface="Inter"/>
              <a:cs typeface="Inter"/>
              <a:sym typeface="Inter"/>
            </a:endParaRPr>
          </a:p>
        </p:txBody>
      </p:sp>
      <p:sp>
        <p:nvSpPr>
          <p:cNvPr id="88" name="Google Shape;88;p14"/>
          <p:cNvSpPr txBox="1"/>
          <p:nvPr/>
        </p:nvSpPr>
        <p:spPr>
          <a:xfrm>
            <a:off x="2647800" y="3897263"/>
            <a:ext cx="2476800" cy="540900"/>
          </a:xfrm>
          <a:prstGeom prst="rect">
            <a:avLst/>
          </a:prstGeom>
          <a:solidFill>
            <a:srgbClr val="FFFFFF"/>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Thinking Historically means listening to the past.</a:t>
            </a:r>
            <a:endParaRPr sz="2500">
              <a:latin typeface="Courier New"/>
              <a:ea typeface="Courier New"/>
              <a:cs typeface="Courier New"/>
              <a:sym typeface="Courier New"/>
            </a:endParaRPr>
          </a:p>
        </p:txBody>
      </p:sp>
      <p:sp>
        <p:nvSpPr>
          <p:cNvPr id="89" name="Google Shape;89;p14"/>
          <p:cNvSpPr txBox="1"/>
          <p:nvPr/>
        </p:nvSpPr>
        <p:spPr>
          <a:xfrm>
            <a:off x="2737201" y="4788488"/>
            <a:ext cx="22980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Historians look for multiple sources of evidence, such as by considering counter narratives or alternate perspectives, to better understand the past.</a:t>
            </a:r>
            <a:endParaRPr sz="1100">
              <a:latin typeface="Inter"/>
              <a:ea typeface="Inter"/>
              <a:cs typeface="Inter"/>
              <a:sym typeface="Inter"/>
            </a:endParaRPr>
          </a:p>
        </p:txBody>
      </p:sp>
      <p:sp>
        <p:nvSpPr>
          <p:cNvPr id="90" name="Google Shape;90;p14"/>
          <p:cNvSpPr txBox="1"/>
          <p:nvPr/>
        </p:nvSpPr>
        <p:spPr>
          <a:xfrm>
            <a:off x="5341650" y="4791113"/>
            <a:ext cx="1961700" cy="1241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Historians </a:t>
            </a:r>
            <a:r>
              <a:rPr i="1" lang="en" sz="1200">
                <a:solidFill>
                  <a:schemeClr val="dk1"/>
                </a:solidFill>
                <a:latin typeface="Inter"/>
                <a:ea typeface="Inter"/>
                <a:cs typeface="Inter"/>
                <a:sym typeface="Inter"/>
              </a:rPr>
              <a:t>can</a:t>
            </a:r>
            <a:r>
              <a:rPr lang="en" sz="1200">
                <a:solidFill>
                  <a:schemeClr val="dk1"/>
                </a:solidFill>
                <a:latin typeface="Inter"/>
                <a:ea typeface="Inter"/>
                <a:cs typeface="Inter"/>
                <a:sym typeface="Inter"/>
              </a:rPr>
              <a:t> make moral judgements of the past, but must do so thoughtfully and be honest about their own moral position.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cxnSp>
        <p:nvCxnSpPr>
          <p:cNvPr id="91" name="Google Shape;91;p14"/>
          <p:cNvCxnSpPr>
            <a:stCxn id="88" idx="2"/>
            <a:endCxn id="86" idx="0"/>
          </p:cNvCxnSpPr>
          <p:nvPr/>
        </p:nvCxnSpPr>
        <p:spPr>
          <a:xfrm flipH="1">
            <a:off x="1449900" y="4438163"/>
            <a:ext cx="2436300" cy="353100"/>
          </a:xfrm>
          <a:prstGeom prst="straightConnector1">
            <a:avLst/>
          </a:prstGeom>
          <a:noFill/>
          <a:ln cap="flat" cmpd="sng" w="9525">
            <a:solidFill>
              <a:srgbClr val="595959"/>
            </a:solidFill>
            <a:prstDash val="solid"/>
            <a:round/>
            <a:headEnd len="med" w="med" type="none"/>
            <a:tailEnd len="med" w="med" type="triangle"/>
          </a:ln>
        </p:spPr>
      </p:cxnSp>
      <p:cxnSp>
        <p:nvCxnSpPr>
          <p:cNvPr id="92" name="Google Shape;92;p14"/>
          <p:cNvCxnSpPr>
            <a:stCxn id="88" idx="2"/>
            <a:endCxn id="90" idx="0"/>
          </p:cNvCxnSpPr>
          <p:nvPr/>
        </p:nvCxnSpPr>
        <p:spPr>
          <a:xfrm>
            <a:off x="3886200" y="4438163"/>
            <a:ext cx="2436300" cy="353100"/>
          </a:xfrm>
          <a:prstGeom prst="straightConnector1">
            <a:avLst/>
          </a:prstGeom>
          <a:noFill/>
          <a:ln cap="flat" cmpd="sng" w="9525">
            <a:solidFill>
              <a:srgbClr val="595959"/>
            </a:solidFill>
            <a:prstDash val="solid"/>
            <a:round/>
            <a:headEnd len="med" w="med" type="none"/>
            <a:tailEnd len="med" w="med" type="triangle"/>
          </a:ln>
        </p:spPr>
      </p:cxnSp>
      <p:cxnSp>
        <p:nvCxnSpPr>
          <p:cNvPr id="93" name="Google Shape;93;p14"/>
          <p:cNvCxnSpPr>
            <a:stCxn id="88" idx="2"/>
            <a:endCxn id="89" idx="0"/>
          </p:cNvCxnSpPr>
          <p:nvPr/>
        </p:nvCxnSpPr>
        <p:spPr>
          <a:xfrm>
            <a:off x="3886200" y="4438163"/>
            <a:ext cx="0" cy="350400"/>
          </a:xfrm>
          <a:prstGeom prst="straightConnector1">
            <a:avLst/>
          </a:prstGeom>
          <a:noFill/>
          <a:ln cap="flat" cmpd="sng" w="9525">
            <a:solidFill>
              <a:srgbClr val="595959"/>
            </a:solidFill>
            <a:prstDash val="solid"/>
            <a:round/>
            <a:headEnd len="med" w="med" type="none"/>
            <a:tailEnd len="med" w="med" type="triangle"/>
          </a:ln>
        </p:spPr>
      </p:cxnSp>
      <p:sp>
        <p:nvSpPr>
          <p:cNvPr id="94" name="Google Shape;94;p14"/>
          <p:cNvSpPr txBox="1"/>
          <p:nvPr/>
        </p:nvSpPr>
        <p:spPr>
          <a:xfrm>
            <a:off x="2111425" y="6280325"/>
            <a:ext cx="5191800" cy="600600"/>
          </a:xfrm>
          <a:prstGeom prst="rect">
            <a:avLst/>
          </a:prstGeom>
          <a:solidFill>
            <a:srgbClr val="EFFEF9"/>
          </a:solidFill>
          <a:ln cap="flat" cmpd="sng" w="9525">
            <a:solidFill>
              <a:srgbClr val="000000"/>
            </a:solidFill>
            <a:prstDash val="solid"/>
            <a:round/>
            <a:headEnd len="sm" w="sm" type="none"/>
            <a:tailEnd len="sm" w="sm" type="none"/>
          </a:ln>
        </p:spPr>
        <p:txBody>
          <a:bodyPr anchorCtr="0" anchor="ctr" bIns="109725" lIns="109725" spcFirstLastPara="1" rIns="109725" wrap="square" tIns="109725">
            <a:noAutofit/>
          </a:bodyPr>
          <a:lstStyle/>
          <a:p>
            <a:pPr indent="0" lvl="0" marL="0" rtl="0" algn="l">
              <a:lnSpc>
                <a:spcPct val="100000"/>
              </a:lnSpc>
              <a:spcBef>
                <a:spcPts val="0"/>
              </a:spcBef>
              <a:spcAft>
                <a:spcPts val="0"/>
              </a:spcAft>
              <a:buNone/>
            </a:pPr>
            <a:r>
              <a:rPr lang="en" sz="1200">
                <a:latin typeface="Plus Jakarta Sans"/>
                <a:ea typeface="Plus Jakarta Sans"/>
                <a:cs typeface="Plus Jakarta Sans"/>
                <a:sym typeface="Plus Jakarta Sans"/>
              </a:rPr>
              <a:t>When we practice historical empathy, we acknowledge how our present lens may impact the way we study and evaluate the past.</a:t>
            </a:r>
            <a:endParaRPr sz="1200">
              <a:latin typeface="Plus Jakarta Sans"/>
              <a:ea typeface="Plus Jakarta Sans"/>
              <a:cs typeface="Plus Jakarta Sans"/>
              <a:sym typeface="Plus Jakarta Sans"/>
            </a:endParaRPr>
          </a:p>
        </p:txBody>
      </p:sp>
      <p:pic>
        <p:nvPicPr>
          <p:cNvPr id="95" name="Google Shape;95;p14"/>
          <p:cNvPicPr preferRelativeResize="0"/>
          <p:nvPr/>
        </p:nvPicPr>
        <p:blipFill>
          <a:blip r:embed="rId5">
            <a:alphaModFix/>
          </a:blip>
          <a:stretch>
            <a:fillRect/>
          </a:stretch>
        </p:blipFill>
        <p:spPr>
          <a:xfrm>
            <a:off x="476800" y="1212088"/>
            <a:ext cx="1241100" cy="12411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